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53" autoAdjust="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0E1A3-F51C-470F-833F-EEAB0B6535E9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05EFC-3C12-468B-BA7D-308A7D54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2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5EFC-3C12-468B-BA7D-308A7D5488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2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5EFC-3C12-468B-BA7D-308A7D5488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3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89734-9B87-4592-9ACC-61F4A0BD336E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46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C79BF-F301-43D7-B611-C23A1C978C13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223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DC1-BC2B-456B-9494-784E73B2E92E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5FE-E739-45EE-AAD2-67D018933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6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DC1-BC2B-456B-9494-784E73B2E92E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5FE-E739-45EE-AAD2-67D018933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DC1-BC2B-456B-9494-784E73B2E92E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5FE-E739-45EE-AAD2-67D018933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1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95750"/>
            <a:ext cx="103632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E8AC-E10E-4067-921D-74A56F172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2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DC1-BC2B-456B-9494-784E73B2E92E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5FE-E739-45EE-AAD2-67D018933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9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DC1-BC2B-456B-9494-784E73B2E92E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5FE-E739-45EE-AAD2-67D018933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4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DC1-BC2B-456B-9494-784E73B2E92E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5FE-E739-45EE-AAD2-67D018933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8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DC1-BC2B-456B-9494-784E73B2E92E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5FE-E739-45EE-AAD2-67D018933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DC1-BC2B-456B-9494-784E73B2E92E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5FE-E739-45EE-AAD2-67D018933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DC1-BC2B-456B-9494-784E73B2E92E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5FE-E739-45EE-AAD2-67D018933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DC1-BC2B-456B-9494-784E73B2E92E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5FE-E739-45EE-AAD2-67D018933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2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DC1-BC2B-456B-9494-784E73B2E92E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5FE-E739-45EE-AAD2-67D018933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8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FDC1-BC2B-456B-9494-784E73B2E92E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65FE-E739-45EE-AAD2-67D018933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1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blaw.com/practice-areas/professional-exemption/" TargetMode="External"/><Relationship Id="rId2" Type="http://schemas.openxmlformats.org/officeDocument/2006/relationships/hyperlink" Target="http://www.lmblaw.com/practice-areas/administrative-exemption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hyperlink" Target="http://www.lmblaw.com/practice-areas/executive-exemptio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as RESOURCES</a:t>
            </a:r>
            <a:br>
              <a:rPr lang="en-US" dirty="0" smtClean="0"/>
            </a:br>
            <a:r>
              <a:rPr lang="en-US" dirty="0" smtClean="0"/>
              <a:t>by Cynthia Maxwell </a:t>
            </a:r>
            <a:r>
              <a:rPr lang="en-US" dirty="0" smtClean="0"/>
              <a:t>Curtin, Esq.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Vestry Day</a:t>
            </a:r>
          </a:p>
          <a:p>
            <a:r>
              <a:rPr lang="en-US" dirty="0" smtClean="0"/>
              <a:t>June 3,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							</a:t>
            </a:r>
            <a:r>
              <a:rPr lang="en-US" sz="1600" dirty="0" smtClean="0"/>
              <a:t>C: 315-530-8745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	ccurtin@curtinlawp</a:t>
            </a:r>
            <a:r>
              <a:rPr lang="en-US" sz="1600" dirty="0" smtClean="0"/>
              <a:t>c.com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66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Working Together</a:t>
            </a:r>
            <a:r>
              <a:rPr lang="en-US" dirty="0" smtClean="0"/>
              <a:t>—is it the right thing to do and doing it right.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Treat the person as a member of the team (not as a servant).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Talk </a:t>
            </a:r>
            <a:r>
              <a:rPr lang="en-US" dirty="0" smtClean="0"/>
              <a:t>to the </a:t>
            </a:r>
            <a:r>
              <a:rPr lang="en-US" dirty="0" smtClean="0"/>
              <a:t>employee about her or his goals. It is not all about you.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 human but not the employee’s best friend.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Laugh and share.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Admit when you are wrong.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 patient and gracious.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 mindful that you represent multiple roles to the employee: the leader, a Christian, an Episcopalian.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Role model the behaviors you seek in the employee.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Working Together—is it the right thing to do and doing it right.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0310"/>
            <a:ext cx="10515600" cy="443665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Performance Reviews—a growth opportunity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Take the process seriously and take it equally seriously for all </a:t>
            </a:r>
            <a:r>
              <a:rPr lang="en-US" dirty="0" smtClean="0"/>
              <a:t>employees.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Base it </a:t>
            </a:r>
            <a:r>
              <a:rPr lang="en-US" dirty="0" smtClean="0"/>
              <a:t>on the job description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Include a self-assessment grounded in the job description and the goals set in prior performance </a:t>
            </a:r>
            <a:r>
              <a:rPr lang="en-US" dirty="0" smtClean="0"/>
              <a:t>review. 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Include an opportunity for the employee to describe his or her </a:t>
            </a:r>
            <a:r>
              <a:rPr lang="en-US" dirty="0" smtClean="0"/>
              <a:t>goals.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Include  an opportunity for the employee to suggest changes to the job </a:t>
            </a:r>
            <a:r>
              <a:rPr lang="en-US" dirty="0" smtClean="0"/>
              <a:t>description.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Ensure that your documented review includes positive feedback, concerns/areas for improvements and goals.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Document the goals and changes in the job description to which there is agreement with the employee’s signature.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Working Together</a:t>
            </a:r>
            <a:r>
              <a:rPr lang="en-US" dirty="0" smtClean="0"/>
              <a:t>—is it the right thing to do and doing it right.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62" y="1755059"/>
            <a:ext cx="6786716" cy="47637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On-going performance concerns: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Problems don’t </a:t>
            </a:r>
            <a:r>
              <a:rPr lang="en-US" dirty="0" smtClean="0"/>
              <a:t>disappear on their own.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Be honest but </a:t>
            </a:r>
            <a:r>
              <a:rPr lang="en-US" dirty="0" smtClean="0"/>
              <a:t>calm.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Review the issues in </a:t>
            </a:r>
            <a:r>
              <a:rPr lang="en-US" dirty="0" smtClean="0"/>
              <a:t>private.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Don’t play favorites—hold everyone to the same </a:t>
            </a:r>
            <a:r>
              <a:rPr lang="en-US" dirty="0" smtClean="0"/>
              <a:t>standards.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Ask the employee to suggest </a:t>
            </a:r>
            <a:r>
              <a:rPr lang="en-US" dirty="0" smtClean="0"/>
              <a:t>solutions.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Document the conversations, the concerns and the employee’s commitment to improve with the employee’s signature.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8503" y="1494554"/>
            <a:ext cx="5707626" cy="46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1664"/>
            <a:ext cx="10515600" cy="3982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Parting ways </a:t>
            </a:r>
            <a:r>
              <a:rPr lang="en-US" dirty="0" smtClean="0"/>
              <a:t>as a sweet sorrow</a:t>
            </a:r>
            <a:br>
              <a:rPr lang="en-US" dirty="0" smtClean="0"/>
            </a:b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61" y="1179873"/>
            <a:ext cx="6978445" cy="550114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Employees will leave and generally of their own accord if you have been clear and yet kind.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Employees will leave even when you do not want them to leave but be happy for them.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If an employee needs to leave and hasn’t or won’t leave on her or his own: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Ensure that you have Vestry agreement to the termination.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When in doubt about a termination, reach out—call the Diocese; consult counsel.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Be honest but calm.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Review the issues in private.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Refer to the documentation discussed above.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Don’t play favorites—hold everyone to the same standards.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Be open to accepting a retirement or a resignation.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08" t="-5066" r="19402" b="-2208"/>
          <a:stretch/>
        </p:blipFill>
        <p:spPr>
          <a:xfrm>
            <a:off x="5663381" y="781664"/>
            <a:ext cx="6528619" cy="57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90" y="232390"/>
            <a:ext cx="10515600" cy="1196975"/>
          </a:xfrm>
        </p:spPr>
        <p:txBody>
          <a:bodyPr>
            <a:normAutofit/>
          </a:bodyPr>
          <a:lstStyle/>
          <a:p>
            <a:r>
              <a:rPr lang="en-US" b="1" dirty="0" smtClean="0"/>
              <a:t>Parting ways </a:t>
            </a:r>
            <a:r>
              <a:rPr lang="en-US" dirty="0" smtClean="0"/>
              <a:t>done poorly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62100"/>
            <a:ext cx="10798277" cy="4912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 people think because New York is an at will state, they can terminate an employee without a care—but: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 </a:t>
            </a:r>
            <a:r>
              <a:rPr lang="en-US" dirty="0" smtClean="0"/>
              <a:t>angry, </a:t>
            </a:r>
            <a:r>
              <a:rPr lang="en-US" dirty="0" smtClean="0"/>
              <a:t>disgruntled ex-employee can wreak havoc on social media.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She or he can claim that the termination violated the no discrimination laws (as just about everyone fits in some protected category or another).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fired employee can undermine your efforts in the community just by sharing his or her perspective on being treated unfairly.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fired employee can find a friend or two on the vestry and create divisions within the church.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fired employee can tell her or his friends who go to the church how awful it was to work there and then those friends decide to change churches.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48212" cy="7493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Conclusion	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237" y="987425"/>
            <a:ext cx="6007629" cy="3303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979" y="1283928"/>
            <a:ext cx="5797602" cy="3111091"/>
          </a:xfrm>
        </p:spPr>
        <p:txBody>
          <a:bodyPr>
            <a:normAutofit/>
          </a:bodyPr>
          <a:lstStyle/>
          <a:p>
            <a:r>
              <a:rPr lang="en-US" sz="2300" dirty="0" smtClean="0"/>
              <a:t>Remember—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Do we have the right to do this? </a:t>
            </a:r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r>
              <a:rPr lang="en-US" sz="2400" dirty="0" smtClean="0"/>
              <a:t>Is it the right thing to do? </a:t>
            </a:r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r>
              <a:rPr lang="en-US" sz="2400" dirty="0" smtClean="0"/>
              <a:t>And if yes to 1 and 2, how do we do it in the right way? </a:t>
            </a:r>
          </a:p>
          <a:p>
            <a:endParaRPr lang="en-US" sz="1900" dirty="0" smtClean="0"/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96" y="2923867"/>
            <a:ext cx="5245510" cy="39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48212" cy="7493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Conclusion	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237" y="987425"/>
            <a:ext cx="6007629" cy="3303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457" y="1206501"/>
            <a:ext cx="10795819" cy="5297538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Inspire </a:t>
            </a:r>
            <a:r>
              <a:rPr lang="en-US" sz="2400" b="1" dirty="0"/>
              <a:t>people</a:t>
            </a:r>
            <a:r>
              <a:rPr lang="en-US" sz="2400" dirty="0"/>
              <a:t>. Seize the </a:t>
            </a:r>
            <a:r>
              <a:rPr lang="en-US" sz="2400" dirty="0" smtClean="0"/>
              <a:t>Church’s mission </a:t>
            </a:r>
            <a:r>
              <a:rPr lang="en-US" sz="2400" dirty="0"/>
              <a:t>and goals. Make them yours. Build a common purpose. Weld individual efforts towards common goals. </a:t>
            </a:r>
          </a:p>
          <a:p>
            <a:pPr algn="just"/>
            <a:r>
              <a:rPr lang="en-US" sz="2400" b="1" dirty="0"/>
              <a:t>Develop people</a:t>
            </a:r>
            <a:r>
              <a:rPr lang="en-US" sz="2400" dirty="0"/>
              <a:t>. Coach them, mentor them, teach them, reward improvement and guide towards improvement. </a:t>
            </a:r>
          </a:p>
          <a:p>
            <a:pPr algn="just"/>
            <a:r>
              <a:rPr lang="en-US" sz="2400" b="1" dirty="0"/>
              <a:t>Be a catalyst for positive change</a:t>
            </a:r>
            <a:r>
              <a:rPr lang="en-US" sz="2400" dirty="0"/>
              <a:t>. Recognize what changes will be useful. Even if a change is difficult, be a champion for necessary change and be creative about ways to mitigate any hardships resulting from the change.   </a:t>
            </a:r>
          </a:p>
          <a:p>
            <a:pPr algn="just"/>
            <a:r>
              <a:rPr lang="en-US" sz="2400" b="1" dirty="0"/>
              <a:t>Be a team player </a:t>
            </a:r>
            <a:r>
              <a:rPr lang="en-US" sz="2400" dirty="0"/>
              <a:t>by being collegial, supportive and encouraging of others with ample praise and credit to others. </a:t>
            </a:r>
          </a:p>
          <a:p>
            <a:pPr algn="just"/>
            <a:r>
              <a:rPr lang="en-US" sz="2400" b="1" dirty="0"/>
              <a:t>Know what to reward and how to reward people. </a:t>
            </a:r>
            <a:r>
              <a:rPr lang="en-US" sz="2400" dirty="0"/>
              <a:t>Reward results.  </a:t>
            </a:r>
          </a:p>
          <a:p>
            <a:pPr algn="just"/>
            <a:r>
              <a:rPr lang="en-US" sz="2400" b="1" dirty="0"/>
              <a:t>Work with others to avoid conflict </a:t>
            </a:r>
            <a:r>
              <a:rPr lang="en-US" sz="2400" dirty="0"/>
              <a:t>and if the conflict is unavoidable, to manage conflict.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01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86695" y="342901"/>
            <a:ext cx="10382865" cy="512506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>Conclusion–</a:t>
            </a:r>
            <a:r>
              <a:rPr lang="en-US" sz="1800" dirty="0" smtClean="0"/>
              <a:t> </a:t>
            </a:r>
            <a:r>
              <a:rPr lang="en-US" sz="1800" b="1" dirty="0" smtClean="0"/>
              <a:t>Doris </a:t>
            </a:r>
            <a:r>
              <a:rPr lang="en-US" sz="1800" b="1" dirty="0"/>
              <a:t>Kearns Goodwin’s Ten Lessons for Leaders: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1987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981" y="663677"/>
            <a:ext cx="11415251" cy="6057798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  <a:defRPr/>
            </a:pPr>
            <a:endParaRPr lang="en-US" sz="975" dirty="0"/>
          </a:p>
          <a:p>
            <a:pPr marL="0" indent="0">
              <a:buNone/>
            </a:pPr>
            <a:r>
              <a:rPr lang="en-US" sz="2100" b="1" dirty="0" smtClean="0"/>
              <a:t>Lyndon </a:t>
            </a:r>
            <a:r>
              <a:rPr lang="en-US" sz="2100" b="1" dirty="0"/>
              <a:t>Johnson</a:t>
            </a:r>
            <a:r>
              <a:rPr lang="en-US" sz="2100" dirty="0"/>
              <a:t>, </a:t>
            </a:r>
            <a:r>
              <a:rPr lang="en-US" sz="2100" b="1" dirty="0"/>
              <a:t>John Kennedy</a:t>
            </a:r>
            <a:r>
              <a:rPr lang="en-US" sz="2100" dirty="0"/>
              <a:t>, and </a:t>
            </a:r>
            <a:r>
              <a:rPr lang="en-US" sz="2100" b="1" dirty="0"/>
              <a:t>Franklin Roosevelt</a:t>
            </a:r>
            <a:r>
              <a:rPr lang="en-US" sz="2100" dirty="0"/>
              <a:t> were three very different people and presidents. But their stories offer at least ten useful lessons for leaders of today's organizations. </a:t>
            </a:r>
          </a:p>
          <a:p>
            <a:pPr lvl="0"/>
            <a:r>
              <a:rPr lang="en-US" sz="2100" dirty="0"/>
              <a:t>Timing is (almost) everything. Knowing when to introduce an initiative, when to go before one's constituents -- and when to hold off -- is a crucial skill.</a:t>
            </a:r>
          </a:p>
          <a:p>
            <a:pPr lvl="0"/>
            <a:r>
              <a:rPr lang="en-US" sz="2100" dirty="0"/>
              <a:t>Anything is possible if you share the glory. Giving others a chance to claim credit is an easy, and effective, way to get results.</a:t>
            </a:r>
          </a:p>
          <a:p>
            <a:pPr lvl="0"/>
            <a:r>
              <a:rPr lang="en-US" sz="2100" dirty="0"/>
              <a:t>Trust, once broken, is seldom restored. It is the most fragile yet essential attribute of leadership. No leader can afford to take his word lightly.</a:t>
            </a:r>
          </a:p>
          <a:p>
            <a:pPr lvl="0"/>
            <a:r>
              <a:rPr lang="en-US" sz="2100" dirty="0"/>
              <a:t>Leadership is about building connections. Effective leaders make people feel they have a stake in common problems.</a:t>
            </a:r>
          </a:p>
          <a:p>
            <a:pPr lvl="0"/>
            <a:r>
              <a:rPr lang="en-US" sz="2100" dirty="0"/>
              <a:t>Leaders learn from their mistakes. To succeed, leaders must acknowledge and understand and improve on their shortcomings.</a:t>
            </a:r>
          </a:p>
          <a:p>
            <a:pPr lvl="0"/>
            <a:r>
              <a:rPr lang="en-US" sz="2100" dirty="0"/>
              <a:t>Confidence -- not just in oneself -- counts. Most leaders are self-confident, sometimes to a fault; the real gift is the ability to extend faith in oneself to others. That means actually believing in their gifts.</a:t>
            </a:r>
          </a:p>
          <a:p>
            <a:pPr lvl="0"/>
            <a:r>
              <a:rPr lang="en-US" sz="2100" dirty="0"/>
              <a:t>Effective partnerships require devotion to one's partners. Attention to the needs of the remote plant or institution pays off with energetic commitment.</a:t>
            </a:r>
          </a:p>
          <a:p>
            <a:pPr lvl="0"/>
            <a:r>
              <a:rPr lang="en-US" sz="2100" dirty="0"/>
              <a:t>Renewal comes from many sources. Leaders must know themselves and find their own sources of strength.</a:t>
            </a:r>
          </a:p>
          <a:p>
            <a:pPr lvl="0"/>
            <a:r>
              <a:rPr lang="en-US" sz="2100" dirty="0"/>
              <a:t>Leaders must be talent brokers. The ability to identify, recruit, and effectively manage the best and brightest people -- including people unlike oneself -- is itself a key talent.</a:t>
            </a:r>
          </a:p>
          <a:p>
            <a:r>
              <a:rPr lang="en-US" sz="2100" dirty="0"/>
              <a:t>Language is one's most powerful tool. Without the ability to communicate, leaders can possess all the other attributes and still fail to have an impact.</a:t>
            </a:r>
          </a:p>
          <a:p>
            <a:pPr>
              <a:buFontTx/>
              <a:buNone/>
              <a:defRPr/>
            </a:pPr>
            <a:endParaRPr lang="en-US" sz="2100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893FD-81E8-4A06-A473-42C8BCB3FDAB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38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3"/>
          <p:cNvSpPr>
            <a:spLocks noGrp="1"/>
          </p:cNvSpPr>
          <p:nvPr>
            <p:ph type="title"/>
          </p:nvPr>
        </p:nvSpPr>
        <p:spPr>
          <a:xfrm>
            <a:off x="3910013" y="609600"/>
            <a:ext cx="4371975" cy="876300"/>
          </a:xfrm>
        </p:spPr>
        <p:txBody>
          <a:bodyPr/>
          <a:lstStyle/>
          <a:p>
            <a:r>
              <a:rPr lang="en-US" sz="1800" dirty="0" smtClean="0"/>
              <a:t> </a:t>
            </a:r>
            <a:r>
              <a:rPr lang="en-US" sz="2800" b="1" dirty="0" smtClean="0"/>
              <a:t>Conclusion </a:t>
            </a:r>
            <a:endParaRPr lang="en-US" sz="2800" b="1" dirty="0"/>
          </a:p>
        </p:txBody>
      </p:sp>
      <p:sp>
        <p:nvSpPr>
          <p:cNvPr id="51203" name="Content Placeholder 14"/>
          <p:cNvSpPr>
            <a:spLocks noGrp="1"/>
          </p:cNvSpPr>
          <p:nvPr>
            <p:ph sz="half" idx="1"/>
          </p:nvPr>
        </p:nvSpPr>
        <p:spPr>
          <a:xfrm>
            <a:off x="560438" y="1485900"/>
            <a:ext cx="5176685" cy="5003389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Keep learning about yourself—your strengths; your passions; your weaknesses; the gaps between your ideals and your real. </a:t>
            </a:r>
          </a:p>
          <a:p>
            <a:pPr algn="just"/>
            <a:r>
              <a:rPr lang="en-US" sz="2400" dirty="0" smtClean="0"/>
              <a:t>Keep </a:t>
            </a:r>
            <a:r>
              <a:rPr lang="en-US" sz="2400" dirty="0"/>
              <a:t>learning about others—their strengths, passions and goals. </a:t>
            </a:r>
          </a:p>
          <a:p>
            <a:pPr algn="just"/>
            <a:r>
              <a:rPr lang="en-US" sz="2400" dirty="0" smtClean="0"/>
              <a:t>Keep </a:t>
            </a:r>
            <a:r>
              <a:rPr lang="en-US" sz="2400" dirty="0"/>
              <a:t>working on developing your skills at managing yourself so that you can effectively lead and engage others. </a:t>
            </a:r>
            <a:endParaRPr lang="en-US" sz="2400" dirty="0" smtClean="0"/>
          </a:p>
          <a:p>
            <a:pPr algn="just"/>
            <a:r>
              <a:rPr lang="en-US" sz="2400" dirty="0" smtClean="0"/>
              <a:t>Be the key to creating an environment in which people </a:t>
            </a:r>
            <a:r>
              <a:rPr lang="en-US" sz="2400" i="1" dirty="0" smtClean="0"/>
              <a:t>thrive—</a:t>
            </a:r>
            <a:r>
              <a:rPr lang="en-US" sz="2400" dirty="0" smtClean="0"/>
              <a:t>joyous and spirit filled. </a:t>
            </a:r>
            <a:endParaRPr lang="en-US" sz="2400" dirty="0"/>
          </a:p>
          <a:p>
            <a:pPr>
              <a:buFontTx/>
              <a:buNone/>
            </a:pPr>
            <a:endParaRPr lang="en-US" sz="2400" dirty="0"/>
          </a:p>
        </p:txBody>
      </p:sp>
      <p:pic>
        <p:nvPicPr>
          <p:cNvPr id="51204" name="Content Placeholder 7" descr="Nat'l Geog 5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59116" y="1828800"/>
            <a:ext cx="4315478" cy="4802815"/>
          </a:xfrm>
        </p:spPr>
      </p:pic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F6DAAC-DD2F-4556-9323-715068D9D4B7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019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730"/>
            <a:ext cx="5181600" cy="388712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should you treat employees when you are a leader in a church? </a:t>
            </a:r>
          </a:p>
          <a:p>
            <a:r>
              <a:rPr lang="en-US" dirty="0" smtClean="0"/>
              <a:t>What questions should guide your decisions? </a:t>
            </a:r>
          </a:p>
          <a:p>
            <a:r>
              <a:rPr lang="en-US" dirty="0" smtClean="0"/>
              <a:t>What legal principles apply? </a:t>
            </a:r>
          </a:p>
          <a:p>
            <a:r>
              <a:rPr lang="en-US" dirty="0" smtClean="0"/>
              <a:t>What are the benefits of a good work environment?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b="1" dirty="0" smtClean="0"/>
              <a:t>How should you treat employees?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237" y="987425"/>
            <a:ext cx="6007629" cy="33032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Think: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(or we, as the Church) have the right to do this?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it the right thing to do?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yes to both 1 and 2, how do I/we do it in the right way?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 a member of the clergy or of the vestry, you are seen as a leader.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carries authority and respect.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 not betray that trust.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Because we are human, to honor that trust, we need to think before we speak or act.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1" y="4132392"/>
            <a:ext cx="6131505" cy="27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"/>
            <a:ext cx="10769600" cy="1165122"/>
          </a:xfrm>
        </p:spPr>
        <p:txBody>
          <a:bodyPr/>
          <a:lstStyle/>
          <a:p>
            <a:r>
              <a:rPr lang="en-US" b="1" dirty="0" smtClean="0"/>
              <a:t>Hiring an employee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1017639"/>
            <a:ext cx="11577484" cy="556014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Think through what you need and what you want.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Make sure you know the basics of what is needed—finance skills? People skills—with children? teens? </a:t>
            </a:r>
            <a:r>
              <a:rPr lang="en-US" sz="2800" dirty="0"/>
              <a:t>y</a:t>
            </a:r>
            <a:r>
              <a:rPr lang="en-US" sz="2800" dirty="0" smtClean="0"/>
              <a:t>oung adults? middle age people? seniors? Audio/technical skills? Computer skills? Crisis management skills? Writing skills?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Think beyond what the prior person did. What else do you want the employee to do? And when?  </a:t>
            </a:r>
            <a:r>
              <a:rPr lang="en-US" sz="2800" dirty="0"/>
              <a:t>H</a:t>
            </a:r>
            <a:r>
              <a:rPr lang="en-US" sz="2800" dirty="0" smtClean="0"/>
              <a:t>ow?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Rectors and vestry should work together on this process.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Write, review, revise and then review and revise again a thorough and accurate job description.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Because of the Americans with Disabilities Act (as amended), make sure your list of essential functions is </a:t>
            </a:r>
            <a:r>
              <a:rPr lang="en-US" sz="2800" dirty="0" smtClean="0"/>
              <a:t>complete. </a:t>
            </a:r>
            <a:endParaRPr lang="en-US" sz="2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Articulate the intangible. For example, if you want the person to have good computer skills, describe what you mean—fast, creative, transcription, excel, Power point</a:t>
            </a:r>
            <a:r>
              <a:rPr lang="en-US" sz="2800" dirty="0" smtClean="0"/>
              <a:t>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Carefully describe any confidentiality expectations of the position. </a:t>
            </a:r>
            <a:endParaRPr lang="en-US" sz="2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Make sure that the vestry is in accord regarding the final job description.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73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r>
              <a:rPr lang="en-US" b="1" dirty="0" smtClean="0"/>
              <a:t>Hiring an employee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852"/>
            <a:ext cx="10515600" cy="48201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Use a myriad of avenues to seek </a:t>
            </a:r>
            <a:r>
              <a:rPr lang="en-US" dirty="0" smtClean="0"/>
              <a:t>applicants and for </a:t>
            </a:r>
            <a:r>
              <a:rPr lang="en-US" dirty="0" smtClean="0"/>
              <a:t>most positions, you will use social media including </a:t>
            </a:r>
            <a:r>
              <a:rPr lang="en-US" dirty="0" err="1" smtClean="0"/>
              <a:t>Linkedin</a:t>
            </a:r>
            <a:r>
              <a:rPr lang="en-US" dirty="0" smtClean="0"/>
              <a:t> and Facebook; the Church’s website and word of mouth. Target additional advertising consistent with the position (e.g., </a:t>
            </a:r>
            <a:r>
              <a:rPr lang="en-US" dirty="0"/>
              <a:t>i</a:t>
            </a:r>
            <a:r>
              <a:rPr lang="en-US" dirty="0" smtClean="0"/>
              <a:t>f it a music position, contact colleges with a music program).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Obtain from applicants at least a written application, a resume, a cover letter, a list of at least three people who you can contact as references and then </a:t>
            </a:r>
            <a:r>
              <a:rPr lang="en-US" i="1" dirty="0" smtClean="0"/>
              <a:t>do so!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Develop some standard questions for the applicants.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Have a diverse group of people </a:t>
            </a:r>
            <a:r>
              <a:rPr lang="en-US" dirty="0" smtClean="0"/>
              <a:t>interview </a:t>
            </a:r>
            <a:r>
              <a:rPr lang="en-US" dirty="0" smtClean="0"/>
              <a:t>the candidate.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Hiring an employee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0" y="1470025"/>
            <a:ext cx="11149780" cy="49750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Remind all people involved in the process to </a:t>
            </a:r>
            <a:r>
              <a:rPr lang="en-US" sz="2400" i="1" dirty="0" smtClean="0"/>
              <a:t>not </a:t>
            </a:r>
            <a:r>
              <a:rPr lang="en-US" sz="2400" dirty="0" smtClean="0"/>
              <a:t>ask questions that are illegal or even rude. For example, do </a:t>
            </a:r>
            <a:r>
              <a:rPr lang="en-US" sz="2400" i="1" dirty="0" smtClean="0"/>
              <a:t>not </a:t>
            </a:r>
            <a:r>
              <a:rPr lang="en-US" sz="2400" dirty="0" smtClean="0"/>
              <a:t>ask: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Are you planning on having children?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How are you going to take care of all of your kids if you are working here?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Given your disability, how can you possibly do this job?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You can ask if the person will need any accommodation to do the job </a:t>
            </a:r>
            <a:r>
              <a:rPr lang="en-US" sz="2400" i="1" dirty="0" smtClean="0"/>
              <a:t>if</a:t>
            </a:r>
            <a:r>
              <a:rPr lang="en-US" sz="2400" dirty="0" smtClean="0"/>
              <a:t> the applicant has voluntarily disclosed having a disability of if the person has  an obvious disability.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 heard that you have kids—you are married right?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When you referenced a “partner”—you are talking about a spouse of the opposite sex—right?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Given your age, what are your plans for retirement?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Hiring </a:t>
            </a:r>
            <a:r>
              <a:rPr lang="en-US" b="1" dirty="0"/>
              <a:t>an employee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Make the final decision to offer the position based on qualities you can articulate.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 </a:t>
            </a:r>
            <a:r>
              <a:rPr lang="en-US" i="1" dirty="0" smtClean="0"/>
              <a:t>not </a:t>
            </a:r>
            <a:r>
              <a:rPr lang="en-US" dirty="0" smtClean="0"/>
              <a:t>base the decision on a good old boy’s or good old girl’s network.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Offer compensation based on the job and the market—not on what you think the person will accept.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230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48212" cy="7493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Working together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237" y="781665"/>
            <a:ext cx="6007629" cy="35089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fontAlgn="base"/>
            <a:r>
              <a:rPr lang="en-US" dirty="0">
                <a:hlinkClick r:id="rId2"/>
              </a:rPr>
              <a:t>Administrative Exemptions</a:t>
            </a:r>
            <a:r>
              <a:rPr lang="en-US" dirty="0"/>
              <a:t>, which apply to positions where the duties are related to management of the company’s general business operations</a:t>
            </a:r>
          </a:p>
          <a:p>
            <a:pPr fontAlgn="base"/>
            <a:r>
              <a:rPr lang="en-US" dirty="0">
                <a:hlinkClick r:id="rId3"/>
              </a:rPr>
              <a:t>Professional Exemptions</a:t>
            </a:r>
            <a:r>
              <a:rPr lang="en-US" dirty="0"/>
              <a:t>, which apply to positions where the duties fall into on of four basic categories: learned professional, creative professional, teacher or computer employee</a:t>
            </a:r>
          </a:p>
          <a:p>
            <a:pPr fontAlgn="base"/>
            <a:r>
              <a:rPr lang="en-US" dirty="0">
                <a:hlinkClick r:id="rId4"/>
              </a:rPr>
              <a:t>Executive Exemptions</a:t>
            </a:r>
            <a:r>
              <a:rPr lang="en-US" dirty="0"/>
              <a:t>, which apply to positions where the duties are related to management of the enterprise and of at least two employees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698" y="1327355"/>
            <a:ext cx="4984954" cy="517668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Make sure there is an understanding about the basics-- work hours, attendance and </a:t>
            </a:r>
            <a:r>
              <a:rPr lang="en-US" sz="2300" dirty="0" smtClean="0"/>
              <a:t>performance.</a:t>
            </a:r>
            <a:endParaRPr lang="en-US" sz="23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Do not engage in any conduct or make any statements that implicate any protected category—age, race, national origin, sexual orientation, sex, gender identity, marital status, ancestry, color, disability, veteran status.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Comply with wage and hour laws.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dirty="0" smtClean="0"/>
              <a:t>To be exempt, the employee must meet the salary test and duties test. The salary test (as of December 31, 2016) is $727.50 per week ($37,830 annually)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dirty="0" smtClean="0"/>
              <a:t>The duties test requires that the person’s duties fit an exemption. The </a:t>
            </a:r>
            <a:r>
              <a:rPr lang="en-US" sz="2100" dirty="0"/>
              <a:t>most common job duty exemptions fit into three categories:</a:t>
            </a:r>
          </a:p>
          <a:p>
            <a:pPr fontAlgn="base"/>
            <a:endParaRPr lang="en-US" sz="2300" dirty="0"/>
          </a:p>
          <a:p>
            <a:endParaRPr lang="en-US" sz="19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6" y="4100052"/>
            <a:ext cx="4881716" cy="27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-663575"/>
            <a:ext cx="3932237" cy="1600200"/>
          </a:xfrm>
        </p:spPr>
        <p:txBody>
          <a:bodyPr/>
          <a:lstStyle/>
          <a:p>
            <a:r>
              <a:rPr lang="en-US" b="1" dirty="0" smtClean="0"/>
              <a:t>Working together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237" y="987425"/>
            <a:ext cx="6007629" cy="33032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888" y="1295400"/>
            <a:ext cx="4458570" cy="4574458"/>
          </a:xfrm>
        </p:spPr>
        <p:txBody>
          <a:bodyPr>
            <a:normAutofit fontScale="925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If the person is non-exempt, follow the law: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pay the minimum wage which in upstate New York is now $9.70 per hour;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</a:t>
            </a:r>
            <a:r>
              <a:rPr lang="en-US" sz="2200" dirty="0" smtClean="0"/>
              <a:t>ay overtime (time and ½) for hours worked over 40 hours in a week;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M</a:t>
            </a:r>
            <a:r>
              <a:rPr lang="en-US" sz="2200" dirty="0" smtClean="0"/>
              <a:t>ake sure the employee takes at least a ½ hour lunch break around noon time (if the employee is working a typical day shift of). The employee must be relieved of all work responsibilities during the lunch break. 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4" y="0"/>
            <a:ext cx="5895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2010</Words>
  <Application>Microsoft Office PowerPoint</Application>
  <PresentationFormat>Widescreen</PresentationFormat>
  <Paragraphs>151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Office Theme</vt:lpstr>
      <vt:lpstr>PEOPLE as RESOURCES by Cynthia Maxwell Curtin, Esq.</vt:lpstr>
      <vt:lpstr>Introduction </vt:lpstr>
      <vt:lpstr>How should you treat employees? </vt:lpstr>
      <vt:lpstr>Hiring an employee </vt:lpstr>
      <vt:lpstr>Hiring an employee </vt:lpstr>
      <vt:lpstr>Hiring an employee </vt:lpstr>
      <vt:lpstr>Hiring an employee  </vt:lpstr>
      <vt:lpstr>Working together </vt:lpstr>
      <vt:lpstr>Working together </vt:lpstr>
      <vt:lpstr>Working Together—is it the right thing to do and doing it right.   </vt:lpstr>
      <vt:lpstr>Working Together—is it the right thing to do and doing it right.   </vt:lpstr>
      <vt:lpstr>Working Together—is it the right thing to do and doing it right.   </vt:lpstr>
      <vt:lpstr>Parting ways as a sweet sorrow    </vt:lpstr>
      <vt:lpstr>Parting ways done poorly </vt:lpstr>
      <vt:lpstr>Conclusion  </vt:lpstr>
      <vt:lpstr>Conclusion  </vt:lpstr>
      <vt:lpstr>Conclusion– Doris Kearns Goodwin’s Ten Lessons for Leaders:  </vt:lpstr>
      <vt:lpstr> Conclusion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as RESOURCES by Cynthia Maxwell Curtin</dc:title>
  <dc:creator>Cynthia Maxwell Curtin</dc:creator>
  <cp:lastModifiedBy>Cynthia Maxwell Curtin</cp:lastModifiedBy>
  <cp:revision>36</cp:revision>
  <dcterms:created xsi:type="dcterms:W3CDTF">2017-05-29T22:54:36Z</dcterms:created>
  <dcterms:modified xsi:type="dcterms:W3CDTF">2017-06-03T21:57:08Z</dcterms:modified>
</cp:coreProperties>
</file>